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381" autoAdjust="0"/>
  </p:normalViewPr>
  <p:slideViewPr>
    <p:cSldViewPr snapToGrid="0">
      <p:cViewPr>
        <p:scale>
          <a:sx n="75" d="100"/>
          <a:sy n="75" d="100"/>
        </p:scale>
        <p:origin x="-8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 Tips and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CSE461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1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Streams vs. Text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when writing code to think about if you’re</a:t>
            </a:r>
            <a:br>
              <a:rPr lang="en-US" dirty="0" smtClean="0"/>
            </a:br>
            <a:r>
              <a:rPr lang="en-US" dirty="0" smtClean="0"/>
              <a:t>reading text or arbitrary binary data</a:t>
            </a:r>
          </a:p>
          <a:p>
            <a:r>
              <a:rPr lang="en-US" dirty="0" smtClean="0"/>
              <a:t>If you use APIs for reading text buffers to read your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binary headers, you’re going to have a bad time</a:t>
            </a:r>
          </a:p>
          <a:p>
            <a:pPr lvl="1"/>
            <a:r>
              <a:rPr lang="en-US" dirty="0" smtClean="0"/>
              <a:t>Binary bytes can be misinterpreted as text-related</a:t>
            </a:r>
            <a:br>
              <a:rPr lang="en-US" dirty="0" smtClean="0"/>
            </a:br>
            <a:r>
              <a:rPr lang="en-US" dirty="0" smtClean="0"/>
              <a:t>commands by text buffer readers and not</a:t>
            </a:r>
            <a:br>
              <a:rPr lang="en-US" dirty="0" smtClean="0"/>
            </a:br>
            <a:r>
              <a:rPr lang="en-US" dirty="0" smtClean="0"/>
              <a:t>properly received</a:t>
            </a:r>
          </a:p>
          <a:p>
            <a:pPr lvl="1"/>
            <a:r>
              <a:rPr lang="en-US" dirty="0" smtClean="0"/>
              <a:t>Text buffer readers may try to read in UTF-8, which formats</a:t>
            </a:r>
            <a:br>
              <a:rPr lang="en-US" dirty="0" smtClean="0"/>
            </a:br>
            <a:r>
              <a:rPr lang="en-US" dirty="0" smtClean="0"/>
              <a:t>byte strings very differently </a:t>
            </a:r>
            <a:r>
              <a:rPr lang="en-US" smtClean="0"/>
              <a:t>and will cause issues</a:t>
            </a:r>
            <a:endParaRPr lang="en-US" dirty="0" smtClean="0"/>
          </a:p>
          <a:p>
            <a:r>
              <a:rPr lang="en-US" dirty="0" smtClean="0"/>
              <a:t>In Java, this means use </a:t>
            </a:r>
            <a:r>
              <a:rPr lang="en-US" dirty="0" err="1" smtClean="0"/>
              <a:t>ByteStream</a:t>
            </a:r>
            <a:r>
              <a:rPr lang="en-US" dirty="0" smtClean="0"/>
              <a:t> instead of</a:t>
            </a:r>
            <a:br>
              <a:rPr lang="en-US" dirty="0" smtClean="0"/>
            </a:br>
            <a:r>
              <a:rPr lang="en-US" dirty="0" err="1" smtClean="0"/>
              <a:t>Inputstream</a:t>
            </a:r>
            <a:endParaRPr lang="en-US" dirty="0" smtClean="0"/>
          </a:p>
          <a:p>
            <a:r>
              <a:rPr lang="en-US" dirty="0" smtClean="0"/>
              <a:t>With Python, if you use </a:t>
            </a:r>
            <a:r>
              <a:rPr lang="en-US" dirty="0" err="1" smtClean="0"/>
              <a:t>socket.recv</a:t>
            </a:r>
            <a:r>
              <a:rPr lang="en-US" dirty="0" smtClean="0"/>
              <a:t>() you shouldn’t</a:t>
            </a:r>
            <a:br>
              <a:rPr lang="en-US" dirty="0" smtClean="0"/>
            </a:br>
            <a:r>
              <a:rPr lang="en-US" dirty="0" smtClean="0"/>
              <a:t>have problems</a:t>
            </a:r>
          </a:p>
        </p:txBody>
      </p:sp>
      <p:pic>
        <p:nvPicPr>
          <p:cNvPr id="2050" name="Picture 2" descr="http://img2.wikia.nocookie.net/__cb20130422003616/nintendo/en/images/4/40/254px-Toad_and_Toadette_-_Mario_Party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450" y="1442429"/>
            <a:ext cx="24193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2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477900" cy="4351338"/>
          </a:xfrm>
        </p:spPr>
        <p:txBody>
          <a:bodyPr/>
          <a:lstStyle/>
          <a:p>
            <a:r>
              <a:rPr lang="en-US" dirty="0" smtClean="0"/>
              <a:t>General term for network nodes that bridge a boundary between networks that use different protocols</a:t>
            </a:r>
          </a:p>
          <a:p>
            <a:r>
              <a:rPr lang="en-US" dirty="0" smtClean="0"/>
              <a:t>Often package internet packets to travel and get routed through networks where they wouldn’t normally work</a:t>
            </a:r>
          </a:p>
          <a:p>
            <a:r>
              <a:rPr lang="en-US" dirty="0" smtClean="0"/>
              <a:t>In Tor, your Tor nodes will act as gateways</a:t>
            </a:r>
            <a:endParaRPr lang="en-US" dirty="0"/>
          </a:p>
        </p:txBody>
      </p:sp>
      <p:pic>
        <p:nvPicPr>
          <p:cNvPr id="4" name="Picture 2" descr="http://www.mariowiki.com/images/6/69/RedToadRPG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892" y="1320006"/>
            <a:ext cx="3187008" cy="45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Demo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85" y="1457325"/>
            <a:ext cx="39162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First: Networking Jokes</a:t>
            </a:r>
            <a:r>
              <a:rPr lang="en-US" dirty="0"/>
              <a:t> </a:t>
            </a:r>
            <a:r>
              <a:rPr lang="en-US" dirty="0" smtClean="0"/>
              <a:t>and 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922400" cy="4351338"/>
          </a:xfrm>
        </p:spPr>
        <p:txBody>
          <a:bodyPr/>
          <a:lstStyle/>
          <a:p>
            <a:r>
              <a:rPr lang="en-US" dirty="0" smtClean="0"/>
              <a:t>UDP</a:t>
            </a:r>
          </a:p>
          <a:p>
            <a:r>
              <a:rPr lang="en-US" dirty="0" smtClean="0"/>
              <a:t>HTTP</a:t>
            </a:r>
          </a:p>
          <a:p>
            <a:r>
              <a:rPr lang="en-US" dirty="0" smtClean="0"/>
              <a:t>HTTP 418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HTCPCP server is a teapot; the resulting entity body may be short and stout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“There </a:t>
            </a:r>
            <a:r>
              <a:rPr lang="en-US" dirty="0"/>
              <a:t>is a strong, dark, rich requirement for a protocol designed </a:t>
            </a:r>
            <a:r>
              <a:rPr lang="en-US" dirty="0" err="1" smtClean="0"/>
              <a:t>espressoly</a:t>
            </a:r>
            <a:r>
              <a:rPr lang="en-US" dirty="0" smtClean="0"/>
              <a:t> </a:t>
            </a:r>
            <a:r>
              <a:rPr lang="en-US" dirty="0"/>
              <a:t>for the brewing of </a:t>
            </a:r>
            <a:r>
              <a:rPr lang="en-US" dirty="0" smtClean="0"/>
              <a:t>coffee.”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750" y="1906588"/>
            <a:ext cx="3371483" cy="42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3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</a:t>
            </a:r>
          </a:p>
          <a:p>
            <a:pPr lvl="1"/>
            <a:r>
              <a:rPr lang="en-US" dirty="0" smtClean="0"/>
              <a:t>Page, please</a:t>
            </a:r>
          </a:p>
          <a:p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Metadata, please</a:t>
            </a:r>
          </a:p>
          <a:p>
            <a:r>
              <a:rPr lang="en-US" dirty="0" smtClean="0"/>
              <a:t>POST</a:t>
            </a:r>
          </a:p>
          <a:p>
            <a:pPr lvl="1"/>
            <a:r>
              <a:rPr lang="en-US" dirty="0" smtClean="0"/>
              <a:t>Here’s some data—update</a:t>
            </a:r>
            <a:br>
              <a:rPr lang="en-US" dirty="0" smtClean="0"/>
            </a:br>
            <a:r>
              <a:rPr lang="en-US" dirty="0" smtClean="0"/>
              <a:t>what you have</a:t>
            </a:r>
          </a:p>
          <a:p>
            <a:r>
              <a:rPr lang="en-US" dirty="0" smtClean="0"/>
              <a:t>PUT</a:t>
            </a:r>
          </a:p>
          <a:p>
            <a:pPr lvl="1"/>
            <a:r>
              <a:rPr lang="en-US" dirty="0" smtClean="0"/>
              <a:t>Here’s some data—create a new resource</a:t>
            </a:r>
          </a:p>
          <a:p>
            <a:r>
              <a:rPr lang="en-US" dirty="0" smtClean="0"/>
              <a:t>CONNECT</a:t>
            </a:r>
          </a:p>
          <a:p>
            <a:pPr lvl="1"/>
            <a:r>
              <a:rPr lang="en-US" dirty="0" smtClean="0"/>
              <a:t>Make a tunnel for me through your proxy!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97" y="1390317"/>
            <a:ext cx="6521803" cy="33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and 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998600" cy="4351338"/>
          </a:xfrm>
        </p:spPr>
        <p:txBody>
          <a:bodyPr/>
          <a:lstStyle/>
          <a:p>
            <a:r>
              <a:rPr lang="en-US" dirty="0" smtClean="0"/>
              <a:t>CONNECT requests say, “give me a tunnel!”</a:t>
            </a:r>
          </a:p>
          <a:p>
            <a:r>
              <a:rPr lang="en-US" dirty="0" smtClean="0"/>
              <a:t>Used for communication via proxies</a:t>
            </a:r>
          </a:p>
          <a:p>
            <a:r>
              <a:rPr lang="en-US" dirty="0" smtClean="0"/>
              <a:t>It’s a virtual connection—it means “forward all of the packets that I send to the destination, and vice-versa</a:t>
            </a:r>
          </a:p>
          <a:p>
            <a:r>
              <a:rPr lang="en-US" dirty="0" smtClean="0"/>
              <a:t>You don’t </a:t>
            </a:r>
            <a:r>
              <a:rPr lang="en-US" i="1" dirty="0" smtClean="0"/>
              <a:t>have</a:t>
            </a:r>
            <a:r>
              <a:rPr lang="en-US" dirty="0" smtClean="0"/>
              <a:t> to use CONNECT with proxies…</a:t>
            </a:r>
          </a:p>
          <a:p>
            <a:r>
              <a:rPr lang="en-US" dirty="0" smtClean="0"/>
              <a:t>But you do when HTTPS/SSL is used… why?</a:t>
            </a:r>
          </a:p>
        </p:txBody>
      </p:sp>
      <p:pic>
        <p:nvPicPr>
          <p:cNvPr id="1028" name="Picture 4" descr="http://gamesites.nintendo.com.au/captain-toad-treasure-tracker/images/interval_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814" y="1487488"/>
            <a:ext cx="285369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6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Headers: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5865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Specifies the hostname (and, optionally, the port) to which to send a request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GET /</a:t>
            </a:r>
            <a:r>
              <a:rPr lang="en-US" dirty="0" err="1"/>
              <a:t>Passport.aspx?popup</a:t>
            </a:r>
            <a:r>
              <a:rPr lang="en-US" dirty="0"/>
              <a:t>=1 </a:t>
            </a:r>
            <a:r>
              <a:rPr lang="en-US" dirty="0" smtClean="0"/>
              <a:t>HTTP/1.1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www.bing.com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User-Agent</a:t>
            </a:r>
            <a:r>
              <a:rPr lang="en-US" dirty="0"/>
              <a:t>: Mozilla/5.0 (Windows NT 6.1; WOW64; rv:34.0) Gecko/20100101 </a:t>
            </a:r>
            <a:r>
              <a:rPr lang="en-US" dirty="0" smtClean="0"/>
              <a:t>Firefox/34.0</a:t>
            </a:r>
            <a:br>
              <a:rPr lang="en-US" dirty="0" smtClean="0"/>
            </a:br>
            <a:r>
              <a:rPr lang="en-US" dirty="0" smtClean="0"/>
              <a:t>Accept</a:t>
            </a:r>
            <a:r>
              <a:rPr lang="en-US" dirty="0"/>
              <a:t>: text/</a:t>
            </a:r>
            <a:r>
              <a:rPr lang="en-US" dirty="0" err="1"/>
              <a:t>html,application</a:t>
            </a:r>
            <a:r>
              <a:rPr lang="en-US" dirty="0"/>
              <a:t>/</a:t>
            </a:r>
            <a:r>
              <a:rPr lang="en-US" dirty="0" err="1"/>
              <a:t>xhtml+xml,application</a:t>
            </a:r>
            <a:r>
              <a:rPr lang="en-US" dirty="0"/>
              <a:t>/</a:t>
            </a:r>
            <a:r>
              <a:rPr lang="en-US" dirty="0" err="1"/>
              <a:t>xml;q</a:t>
            </a:r>
            <a:r>
              <a:rPr lang="en-US" dirty="0"/>
              <a:t>=0.9,*/*;</a:t>
            </a:r>
            <a:r>
              <a:rPr lang="en-US" dirty="0" smtClean="0"/>
              <a:t>q=0.8</a:t>
            </a:r>
            <a:br>
              <a:rPr lang="en-US" dirty="0" smtClean="0"/>
            </a:br>
            <a:r>
              <a:rPr lang="en-US" dirty="0" smtClean="0"/>
              <a:t>Accept-Language</a:t>
            </a:r>
            <a:r>
              <a:rPr lang="en-US" dirty="0"/>
              <a:t>: </a:t>
            </a:r>
            <a:r>
              <a:rPr lang="en-US" dirty="0" err="1"/>
              <a:t>en-US,en;q</a:t>
            </a:r>
            <a:r>
              <a:rPr lang="en-US" dirty="0"/>
              <a:t>=0.5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mariowiki.com/images/thumb/8/83/Toadbertmlbis.PNG/200px-Toadbertml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78659" y="2277377"/>
            <a:ext cx="2268311" cy="34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Headers: Connection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8843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Standard header for keep-</a:t>
            </a:r>
            <a:r>
              <a:rPr lang="en-US" dirty="0" err="1" smtClean="0"/>
              <a:t>alives</a:t>
            </a:r>
            <a:endParaRPr lang="en-US" dirty="0" smtClean="0"/>
          </a:p>
          <a:p>
            <a:pPr lvl="1"/>
            <a:r>
              <a:rPr lang="en-US" dirty="0" smtClean="0"/>
              <a:t>“Connection: keep-alive” is sent to keep a connection alive</a:t>
            </a:r>
          </a:p>
          <a:p>
            <a:pPr lvl="1"/>
            <a:r>
              <a:rPr lang="en-US" dirty="0" smtClean="0"/>
              <a:t>If you don’t want to keep it alive, send “Connection: close”</a:t>
            </a:r>
          </a:p>
          <a:p>
            <a:pPr lvl="1"/>
            <a:r>
              <a:rPr lang="en-US" dirty="0" smtClean="0"/>
              <a:t>We’ll rewrite packets to do this for the proxy project</a:t>
            </a:r>
          </a:p>
          <a:p>
            <a:r>
              <a:rPr lang="en-US" dirty="0" smtClean="0"/>
              <a:t>Also used to switch from HTTP /1.1 to HTTP/2</a:t>
            </a:r>
          </a:p>
          <a:p>
            <a:pPr lvl="1"/>
            <a:r>
              <a:rPr lang="en-US" dirty="0" smtClean="0"/>
              <a:t>Client sends “Connection: upgrade” to do this</a:t>
            </a:r>
            <a:endParaRPr lang="en-US" dirty="0"/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GET /</a:t>
            </a:r>
            <a:r>
              <a:rPr lang="en-US" dirty="0" err="1"/>
              <a:t>ajax</a:t>
            </a:r>
            <a:r>
              <a:rPr lang="en-US" dirty="0"/>
              <a:t>/libs/</a:t>
            </a:r>
            <a:r>
              <a:rPr lang="en-US" dirty="0" err="1"/>
              <a:t>jquery</a:t>
            </a:r>
            <a:r>
              <a:rPr lang="en-US" dirty="0"/>
              <a:t>/1.7.1/jquery.min.js </a:t>
            </a:r>
            <a:r>
              <a:rPr lang="en-US" dirty="0" smtClean="0"/>
              <a:t>HTTP/1.1</a:t>
            </a:r>
            <a:br>
              <a:rPr lang="en-US" dirty="0" smtClean="0"/>
            </a:br>
            <a:r>
              <a:rPr lang="en-US" dirty="0" smtClean="0"/>
              <a:t>Host</a:t>
            </a:r>
            <a:r>
              <a:rPr lang="en-US" dirty="0"/>
              <a:t>: </a:t>
            </a:r>
            <a:r>
              <a:rPr lang="en-US" dirty="0" smtClean="0"/>
              <a:t>ajax.googleapis.com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Connection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keep-alive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/>
              <a:t>Accept</a:t>
            </a:r>
            <a:r>
              <a:rPr lang="en-US" dirty="0"/>
              <a:t>: */*</a:t>
            </a:r>
            <a:endParaRPr lang="en-US" dirty="0" smtClean="0"/>
          </a:p>
        </p:txBody>
      </p:sp>
      <p:pic>
        <p:nvPicPr>
          <p:cNvPr id="5122" name="Picture 2" descr="File:Bluepinktoadyos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9647" y="2154237"/>
            <a:ext cx="46863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5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Headers: Proxy-Connection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947800" cy="4351338"/>
          </a:xfrm>
        </p:spPr>
        <p:txBody>
          <a:bodyPr/>
          <a:lstStyle/>
          <a:p>
            <a:r>
              <a:rPr lang="en-US" dirty="0" smtClean="0"/>
              <a:t>Same functionality as a “Connection” field in the header</a:t>
            </a:r>
          </a:p>
          <a:p>
            <a:r>
              <a:rPr lang="en-US" dirty="0" smtClean="0"/>
              <a:t>Actually came from a mistake made by Netscape developers; it wasn’t in the standard but they used it anyway</a:t>
            </a:r>
          </a:p>
          <a:p>
            <a:r>
              <a:rPr lang="en-US" dirty="0" smtClean="0"/>
              <a:t>Now seen occasionally, but does the same thing as “Connection”</a:t>
            </a:r>
            <a:endParaRPr lang="en-US" dirty="0"/>
          </a:p>
        </p:txBody>
      </p:sp>
      <p:pic>
        <p:nvPicPr>
          <p:cNvPr id="4098" name="Picture 2" descr="http://img2.wikia.nocookie.net/__cb20120915002746/fantendo/images/2/20/Blue_FS_Toa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361" y="2610157"/>
            <a:ext cx="2538164" cy="33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0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300100" cy="4351338"/>
          </a:xfrm>
        </p:spPr>
        <p:txBody>
          <a:bodyPr/>
          <a:lstStyle/>
          <a:p>
            <a:r>
              <a:rPr lang="en-US" dirty="0" smtClean="0"/>
              <a:t>When writing a proxy, you may want to buffer requests</a:t>
            </a:r>
          </a:p>
          <a:p>
            <a:r>
              <a:rPr lang="en-US" dirty="0" smtClean="0"/>
              <a:t>This is a good idea to keep your network traffic and thread consumption reasonable</a:t>
            </a:r>
          </a:p>
          <a:p>
            <a:r>
              <a:rPr lang="en-US" dirty="0" smtClean="0"/>
              <a:t>(Proxies that don’t buffer often crash)</a:t>
            </a:r>
            <a:endParaRPr lang="en-US" dirty="0"/>
          </a:p>
        </p:txBody>
      </p:sp>
      <p:pic>
        <p:nvPicPr>
          <p:cNvPr id="1026" name="Picture 2" descr="http://th07.deviantart.net/fs71/PRE/i/2014/151/a/f/toad_and_toadette___mk__double_blast_______by_superkiryoshi-d7kjdq9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672" y="2349500"/>
            <a:ext cx="3428163" cy="39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Streams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sends a string of messages; no concept of “connection”</a:t>
            </a:r>
          </a:p>
          <a:p>
            <a:r>
              <a:rPr lang="en-US" dirty="0" smtClean="0"/>
              <a:t>TCP is like a direct pipe from one node to another</a:t>
            </a:r>
          </a:p>
          <a:p>
            <a:pPr lvl="1"/>
            <a:r>
              <a:rPr lang="en-US" dirty="0" smtClean="0"/>
              <a:t>No concept of message boundaries</a:t>
            </a:r>
          </a:p>
          <a:p>
            <a:pPr lvl="1"/>
            <a:r>
              <a:rPr lang="en-US" dirty="0" smtClean="0"/>
              <a:t>Easy to associate data with the data that preceded it</a:t>
            </a:r>
          </a:p>
          <a:p>
            <a:pPr lvl="1"/>
            <a:r>
              <a:rPr lang="en-US" dirty="0" smtClean="0"/>
              <a:t>Gives you guarantees that data you send will arrive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90" y="2238917"/>
            <a:ext cx="390579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331</TotalTime>
  <Words>430</Words>
  <Application>Microsoft Macintosh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HTTP Tips and Tricks</vt:lpstr>
      <vt:lpstr>First: Networking Jokes and Trivia</vt:lpstr>
      <vt:lpstr>HTTP Request Types</vt:lpstr>
      <vt:lpstr>CONNECT and Tunneling</vt:lpstr>
      <vt:lpstr>HTTP Headers: Host</vt:lpstr>
      <vt:lpstr>HTTP Headers: Connection </vt:lpstr>
      <vt:lpstr>HTTP Headers: Proxy-Connection</vt:lpstr>
      <vt:lpstr>Buffering Requests</vt:lpstr>
      <vt:lpstr>TCP Streams</vt:lpstr>
      <vt:lpstr>Binary Streams vs. Text Streams</vt:lpstr>
      <vt:lpstr>Gateways</vt:lpstr>
      <vt:lpstr>Real-Life Demo</vt:lpstr>
    </vt:vector>
  </TitlesOfParts>
  <Company>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 Tips and Tricks</dc:title>
  <dc:creator>Nathaniel Guy</dc:creator>
  <cp:lastModifiedBy>Nathaniel Guy</cp:lastModifiedBy>
  <cp:revision>23</cp:revision>
  <dcterms:created xsi:type="dcterms:W3CDTF">2015-01-21T19:15:35Z</dcterms:created>
  <dcterms:modified xsi:type="dcterms:W3CDTF">2015-01-22T23:37:14Z</dcterms:modified>
</cp:coreProperties>
</file>